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83" d="100"/>
          <a:sy n="183" d="100"/>
        </p:scale>
        <p:origin x="198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65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604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5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555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04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774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980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075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212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32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80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D2529-51C5-4162-AD78-C4EB100601FB}" type="datetimeFigureOut">
              <a:rPr lang="en-US" smtClean="0"/>
              <a:t>3/4/2016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8C19D-1893-4E97-A64C-DF313FD42D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406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4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6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UTM@Cal</a:t>
            </a:r>
            <a:r>
              <a:rPr lang="en-US" dirty="0"/>
              <a:t> Meeting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Hybrid </a:t>
            </a:r>
            <a:r>
              <a:rPr lang="en-US"/>
              <a:t>Systems Laboratory</a:t>
            </a:r>
          </a:p>
          <a:p>
            <a:r>
              <a:rPr lang="en-US" dirty="0"/>
              <a:t>March 4, 2016</a:t>
            </a:r>
          </a:p>
        </p:txBody>
      </p:sp>
    </p:spTree>
    <p:extLst>
      <p:ext uri="{BB962C8B-B14F-4D97-AF65-F5344CB8AC3E}">
        <p14:creationId xmlns:p14="http://schemas.microsoft.com/office/powerpoint/2010/main" val="842681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current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Performance guarantees under varying degrees of structure</a:t>
            </a:r>
          </a:p>
          <a:p>
            <a:pPr lvl="1"/>
            <a:r>
              <a:rPr lang="en-US" dirty="0"/>
              <a:t>Platooning</a:t>
            </a:r>
          </a:p>
          <a:p>
            <a:pPr lvl="1"/>
            <a:r>
              <a:rPr lang="en-US" dirty="0"/>
              <a:t>Sequential path planning</a:t>
            </a:r>
          </a:p>
          <a:p>
            <a:pPr lvl="1"/>
            <a:r>
              <a:rPr lang="en-US" dirty="0"/>
              <a:t>Unstructured collision avoidance</a:t>
            </a:r>
          </a:p>
          <a:p>
            <a:pPr lvl="1"/>
            <a:endParaRPr lang="en-US" dirty="0"/>
          </a:p>
          <a:p>
            <a:r>
              <a:rPr lang="en-US" dirty="0"/>
              <a:t>Theory</a:t>
            </a:r>
          </a:p>
          <a:p>
            <a:pPr lvl="1"/>
            <a:r>
              <a:rPr lang="en-US" dirty="0"/>
              <a:t>Basic reachability</a:t>
            </a:r>
          </a:p>
          <a:p>
            <a:pPr lvl="1"/>
            <a:r>
              <a:rPr lang="en-US" dirty="0"/>
              <a:t>Time-varying formulation</a:t>
            </a:r>
          </a:p>
          <a:p>
            <a:pPr lvl="1"/>
            <a:r>
              <a:rPr lang="en-US" dirty="0"/>
              <a:t>Mixed implicit explicit formulation</a:t>
            </a:r>
          </a:p>
          <a:p>
            <a:pPr lvl="1"/>
            <a:r>
              <a:rPr lang="en-US" dirty="0"/>
              <a:t>Decoupled formulation</a:t>
            </a:r>
          </a:p>
          <a:p>
            <a:pPr lvl="1"/>
            <a:endParaRPr lang="en-US" dirty="0"/>
          </a:p>
          <a:p>
            <a:r>
              <a:rPr lang="en-US" dirty="0"/>
              <a:t>Work in progress</a:t>
            </a:r>
          </a:p>
        </p:txBody>
      </p:sp>
    </p:spTree>
    <p:extLst>
      <p:ext uri="{BB962C8B-B14F-4D97-AF65-F5344CB8AC3E}">
        <p14:creationId xmlns:p14="http://schemas.microsoft.com/office/powerpoint/2010/main" val="1351751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Platooning</a:t>
            </a:r>
          </a:p>
        </p:txBody>
      </p:sp>
      <p:pic>
        <p:nvPicPr>
          <p:cNvPr id="4" name="simulateIntrud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958829"/>
            <a:ext cx="6096000" cy="4572000"/>
          </a:xfrm>
          <a:prstGeom prst="rect">
            <a:avLst/>
          </a:prstGeom>
        </p:spPr>
      </p:pic>
      <p:pic>
        <p:nvPicPr>
          <p:cNvPr id="6" name="simulateChangehighway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1958829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984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Path Planning</a:t>
            </a:r>
          </a:p>
        </p:txBody>
      </p:sp>
      <p:pic>
        <p:nvPicPr>
          <p:cNvPr id="4" name="reachSim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0" y="1837189"/>
            <a:ext cx="6096000" cy="4572000"/>
          </a:xfrm>
          <a:prstGeom prst="rect">
            <a:avLst/>
          </a:prstGeom>
        </p:spPr>
      </p:pic>
      <p:pic>
        <p:nvPicPr>
          <p:cNvPr id="5" name="trajSim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1837189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644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Unstructured Collision Avoidance</a:t>
            </a:r>
          </a:p>
        </p:txBody>
      </p:sp>
      <p:pic>
        <p:nvPicPr>
          <p:cNvPr id="4" name="eight-agent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0" y="2063692"/>
            <a:ext cx="6096000" cy="4572000"/>
          </a:xfrm>
          <a:prstGeom prst="rect">
            <a:avLst/>
          </a:prstGeom>
        </p:spPr>
      </p:pic>
      <p:pic>
        <p:nvPicPr>
          <p:cNvPr id="5" name="three-agent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2063692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959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Nonlinear dynamics</a:t>
            </a:r>
          </a:p>
          <a:p>
            <a:endParaRPr lang="en-US" dirty="0"/>
          </a:p>
          <a:p>
            <a:r>
              <a:rPr lang="en-US" dirty="0"/>
              <a:t>Nonconvex goal and constraint sets</a:t>
            </a:r>
          </a:p>
          <a:p>
            <a:endParaRPr lang="en-US" dirty="0"/>
          </a:p>
          <a:p>
            <a:r>
              <a:rPr lang="en-US" dirty="0"/>
              <a:t>Main concern: problem dimensionality</a:t>
            </a:r>
          </a:p>
          <a:p>
            <a:endParaRPr lang="en-US" dirty="0"/>
          </a:p>
          <a:p>
            <a:r>
              <a:rPr lang="en-US" dirty="0"/>
              <a:t>Full solution intractable for systems higher than 5D</a:t>
            </a:r>
          </a:p>
        </p:txBody>
      </p:sp>
    </p:spTree>
    <p:extLst>
      <p:ext uri="{BB962C8B-B14F-4D97-AF65-F5344CB8AC3E}">
        <p14:creationId xmlns:p14="http://schemas.microsoft.com/office/powerpoint/2010/main" val="2404579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formulations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Basic reachability </a:t>
                </a:r>
              </a:p>
              <a:p>
                <a:r>
                  <a:rPr lang="en-US" dirty="0"/>
                  <a:t>Mitchell et al. 2005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𝒰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𝒟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b="0" dirty="0"/>
                  <a:t>Target set: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ℒ</m:t>
                    </m:r>
                  </m:oMath>
                </a14:m>
                <a:r>
                  <a:rPr lang="en-US" dirty="0"/>
                  <a:t> (time-invariant)</a:t>
                </a:r>
              </a:p>
              <a:p>
                <a:r>
                  <a:rPr lang="en-US" dirty="0"/>
                  <a:t>Constraint set: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𝒢</m:t>
                    </m:r>
                  </m:oMath>
                </a14:m>
                <a:r>
                  <a:rPr lang="en-US" dirty="0"/>
                  <a:t> (time-invariant)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2471" t="-2241" r="-1059" b="-1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Time-varying formulation </a:t>
                </a:r>
              </a:p>
              <a:p>
                <a:r>
                  <a:rPr lang="en-US" dirty="0" err="1"/>
                  <a:t>Fisac</a:t>
                </a:r>
                <a:r>
                  <a:rPr lang="en-US" dirty="0"/>
                  <a:t> et al. 2015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𝒰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𝒟</m:t>
                      </m:r>
                    </m:oMath>
                  </m:oMathPara>
                </a14:m>
                <a:endParaRPr lang="en-US" dirty="0"/>
              </a:p>
              <a:p>
                <a:endParaRPr lang="en-US" b="0" dirty="0"/>
              </a:p>
              <a:p>
                <a:r>
                  <a:rPr lang="en-US" b="0" dirty="0"/>
                  <a:t>Target set: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ℒ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Constraint set: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𝒢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2471" t="-2241" b="-1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3959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Lower dimensional exact formulations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Mixed implicit explicit</a:t>
                </a:r>
              </a:p>
              <a:p>
                <a:r>
                  <a:rPr lang="en-US" dirty="0"/>
                  <a:t>Mitchell 2011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𝑏</m:t>
                      </m:r>
                      <m:d>
                        <m:d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𝒰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Dimensionality: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−1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247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Decoupled formulation</a:t>
                </a:r>
              </a:p>
              <a:p>
                <a:r>
                  <a:rPr lang="en-US" dirty="0"/>
                  <a:t>Chen and Tomlin, 2015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̇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𝒰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Dimensionality: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func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2471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7911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in progress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Platooning</a:t>
            </a:r>
          </a:p>
          <a:p>
            <a:pPr lvl="1"/>
            <a:r>
              <a:rPr lang="en-US" dirty="0"/>
              <a:t>Practical implementation</a:t>
            </a:r>
          </a:p>
          <a:p>
            <a:pPr lvl="1"/>
            <a:r>
              <a:rPr lang="en-US" dirty="0"/>
              <a:t>(many problems)</a:t>
            </a:r>
          </a:p>
          <a:p>
            <a:r>
              <a:rPr lang="en-US" dirty="0"/>
              <a:t>Sequential path planning</a:t>
            </a:r>
          </a:p>
          <a:p>
            <a:pPr lvl="1"/>
            <a:r>
              <a:rPr lang="en-US" dirty="0"/>
              <a:t>Disturbance handling [CDC16]</a:t>
            </a:r>
          </a:p>
          <a:p>
            <a:pPr lvl="1"/>
            <a:r>
              <a:rPr lang="en-US" dirty="0"/>
              <a:t>Intruder avoidance</a:t>
            </a:r>
          </a:p>
          <a:p>
            <a:r>
              <a:rPr lang="en-US" dirty="0"/>
              <a:t>Unstructured collision avoidance [CDC16]</a:t>
            </a:r>
          </a:p>
          <a:p>
            <a:pPr lvl="1"/>
            <a:r>
              <a:rPr lang="en-US" dirty="0"/>
              <a:t>Safety guarantees for more vehicles</a:t>
            </a:r>
          </a:p>
          <a:p>
            <a:endParaRPr lang="en-US" dirty="0"/>
          </a:p>
          <a:p>
            <a:r>
              <a:rPr lang="en-US" dirty="0"/>
              <a:t>(many problems)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Theory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Fast computation for more general dynamics</a:t>
            </a:r>
          </a:p>
          <a:p>
            <a:pPr lvl="1"/>
            <a:endParaRPr lang="en-US" dirty="0"/>
          </a:p>
          <a:p>
            <a:r>
              <a:rPr lang="en-US" dirty="0"/>
              <a:t>Decoupling systems [CDC16]</a:t>
            </a:r>
          </a:p>
          <a:p>
            <a:endParaRPr lang="en-US" dirty="0"/>
          </a:p>
          <a:p>
            <a:r>
              <a:rPr lang="en-US" dirty="0"/>
              <a:t>Approximations</a:t>
            </a:r>
          </a:p>
          <a:p>
            <a:pPr lvl="1"/>
            <a:endParaRPr lang="en-US" dirty="0"/>
          </a:p>
          <a:p>
            <a:r>
              <a:rPr lang="en-US" dirty="0"/>
              <a:t>Partial solutions</a:t>
            </a:r>
          </a:p>
        </p:txBody>
      </p:sp>
    </p:spTree>
    <p:extLst>
      <p:ext uri="{BB962C8B-B14F-4D97-AF65-F5344CB8AC3E}">
        <p14:creationId xmlns:p14="http://schemas.microsoft.com/office/powerpoint/2010/main" val="33385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152</Words>
  <Application>Microsoft Office PowerPoint</Application>
  <PresentationFormat>Widescreen</PresentationFormat>
  <Paragraphs>83</Paragraphs>
  <Slides>9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Theme</vt:lpstr>
      <vt:lpstr>UTM@Cal Meeting</vt:lpstr>
      <vt:lpstr>Overview of current work</vt:lpstr>
      <vt:lpstr>Platooning</vt:lpstr>
      <vt:lpstr>Sequential Path Planning</vt:lpstr>
      <vt:lpstr>Unstructured Collision Avoidance</vt:lpstr>
      <vt:lpstr>Theory</vt:lpstr>
      <vt:lpstr>Full formulations</vt:lpstr>
      <vt:lpstr>Lower dimensional exact formulations</vt:lpstr>
      <vt:lpstr>Work in progress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UTM@Cal Meeting</dc:title>
  <dc:creator>mo mo</dc:creator>
  <cp:lastModifiedBy>mo mo</cp:lastModifiedBy>
  <cp:revision>20</cp:revision>
  <dcterms:created xsi:type="dcterms:W3CDTF">2016-03-04T17:57:28Z</dcterms:created>
  <dcterms:modified xsi:type="dcterms:W3CDTF">2016-03-04T21:46:06Z</dcterms:modified>
</cp:coreProperties>
</file>

<file path=docProps/thumbnail.jpeg>
</file>